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0"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313572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FB37A-E8C1-4413-B40F-152A237012A8}"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325966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4135615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22317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1496188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46289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3257628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3051423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258607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11849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222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7FB37A-E8C1-4413-B40F-152A237012A8}"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53918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7FB37A-E8C1-4413-B40F-152A237012A8}"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24437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119561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2204319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47FB37A-E8C1-4413-B40F-152A237012A8}" type="datetimeFigureOut">
              <a:rPr lang="en-US" smtClean="0"/>
              <a:t>2/13/2024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2145482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7FB37A-E8C1-4413-B40F-152A237012A8}"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E894A3-D776-4675-9583-0E9DA3346D4E}" type="slidenum">
              <a:rPr lang="en-US" smtClean="0"/>
              <a:t>‹#›</a:t>
            </a:fld>
            <a:endParaRPr lang="en-US"/>
          </a:p>
        </p:txBody>
      </p:sp>
    </p:spTree>
    <p:extLst>
      <p:ext uri="{BB962C8B-B14F-4D97-AF65-F5344CB8AC3E}">
        <p14:creationId xmlns:p14="http://schemas.microsoft.com/office/powerpoint/2010/main" val="323775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47FB37A-E8C1-4413-B40F-152A237012A8}" type="datetimeFigureOut">
              <a:rPr lang="en-US" smtClean="0"/>
              <a:t>2/13/2024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E894A3-D776-4675-9583-0E9DA3346D4E}" type="slidenum">
              <a:rPr lang="en-US" smtClean="0"/>
              <a:t>‹#›</a:t>
            </a:fld>
            <a:endParaRPr lang="en-US"/>
          </a:p>
        </p:txBody>
      </p:sp>
    </p:spTree>
    <p:extLst>
      <p:ext uri="{BB962C8B-B14F-4D97-AF65-F5344CB8AC3E}">
        <p14:creationId xmlns:p14="http://schemas.microsoft.com/office/powerpoint/2010/main" val="43729393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B65B7-C99F-F1FE-BC1F-0671A72EA6F5}"/>
              </a:ext>
            </a:extLst>
          </p:cNvPr>
          <p:cNvSpPr>
            <a:spLocks noGrp="1"/>
          </p:cNvSpPr>
          <p:nvPr>
            <p:ph type="ctrTitle"/>
          </p:nvPr>
        </p:nvSpPr>
        <p:spPr>
          <a:xfrm>
            <a:off x="390330" y="569168"/>
            <a:ext cx="11411339" cy="4898572"/>
          </a:xfrm>
        </p:spPr>
        <p:txBody>
          <a:bodyPr>
            <a:normAutofit fontScale="90000"/>
          </a:bodyPr>
          <a:lstStyle/>
          <a:p>
            <a:pPr algn="ctr"/>
            <a:r>
              <a:rPr lang="en-US" sz="2700" b="1" i="1" dirty="0"/>
              <a:t>A statistical study on the role of artificial intelligence in developing education from the point of view of higher education students at the College of Administration and Economics</a:t>
            </a:r>
            <a:br>
              <a:rPr lang="ar-IQ" sz="2700" b="1" i="1" dirty="0"/>
            </a:br>
            <a:br>
              <a:rPr lang="ar-IQ" sz="2700" b="1" dirty="0"/>
            </a:br>
            <a:r>
              <a:rPr lang="en-US" sz="2700" b="1" dirty="0"/>
              <a:t>Supervised by</a:t>
            </a:r>
            <a:r>
              <a:rPr lang="ar-IQ" sz="2700" b="1" dirty="0"/>
              <a:t> </a:t>
            </a:r>
            <a:br>
              <a:rPr lang="ar-IQ" sz="2700" b="1" dirty="0"/>
            </a:br>
            <a:r>
              <a:rPr lang="en-US" sz="2700" b="1" dirty="0" err="1"/>
              <a:t>Lec:Esraa</a:t>
            </a:r>
            <a:r>
              <a:rPr lang="en-US" sz="2700" b="1" dirty="0"/>
              <a:t>  A. </a:t>
            </a:r>
            <a:r>
              <a:rPr lang="en-US" sz="2700" b="1" dirty="0" err="1"/>
              <a:t>Haydier</a:t>
            </a:r>
            <a:r>
              <a:rPr lang="en-US" sz="2700" b="1" dirty="0"/>
              <a:t> </a:t>
            </a:r>
            <a:br>
              <a:rPr lang="en-US" sz="2700" b="1" dirty="0"/>
            </a:br>
            <a:br>
              <a:rPr lang="ar-IQ" sz="2700" b="1" dirty="0"/>
            </a:br>
            <a:br>
              <a:rPr lang="en-US" sz="2700" b="1" dirty="0"/>
            </a:br>
            <a:r>
              <a:rPr lang="en-US" sz="2700" b="1" dirty="0"/>
              <a:t>Prepared by students</a:t>
            </a:r>
            <a:br>
              <a:rPr lang="ar-IQ" sz="2700" b="1" dirty="0"/>
            </a:br>
            <a:r>
              <a:rPr lang="en-US" sz="2700" b="1" dirty="0" err="1"/>
              <a:t>Abdullsamad</a:t>
            </a:r>
            <a:r>
              <a:rPr lang="en-US" sz="2700" b="1" dirty="0"/>
              <a:t> </a:t>
            </a:r>
            <a:r>
              <a:rPr lang="en-US" sz="2700" b="1" dirty="0" err="1"/>
              <a:t>mohammed</a:t>
            </a:r>
            <a:r>
              <a:rPr lang="en-US" sz="2700" b="1" dirty="0"/>
              <a:t> Ahmad</a:t>
            </a:r>
            <a:r>
              <a:rPr lang="ar-IQ" sz="2700" b="1" dirty="0"/>
              <a:t>                          </a:t>
            </a:r>
            <a:r>
              <a:rPr lang="en-US" sz="2700" b="1" dirty="0"/>
              <a:t>Pola Sardar Hussein</a:t>
            </a:r>
            <a:r>
              <a:rPr lang="ar-IQ" sz="2700" b="1" dirty="0"/>
              <a:t>               </a:t>
            </a:r>
            <a:r>
              <a:rPr lang="en-US" sz="2700" b="1" dirty="0"/>
              <a:t>Ibrahim Abdullah Ahmad</a:t>
            </a:r>
            <a:br>
              <a:rPr lang="ar-IQ" sz="2700" b="1" dirty="0"/>
            </a:br>
            <a:endParaRPr lang="en-US" sz="2700" b="1" dirty="0"/>
          </a:p>
        </p:txBody>
      </p:sp>
    </p:spTree>
    <p:extLst>
      <p:ext uri="{BB962C8B-B14F-4D97-AF65-F5344CB8AC3E}">
        <p14:creationId xmlns:p14="http://schemas.microsoft.com/office/powerpoint/2010/main" val="367756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93923-EA04-2E18-1152-0D5E5C7174CD}"/>
              </a:ext>
            </a:extLst>
          </p:cNvPr>
          <p:cNvSpPr>
            <a:spLocks noGrp="1"/>
          </p:cNvSpPr>
          <p:nvPr>
            <p:ph type="title"/>
          </p:nvPr>
        </p:nvSpPr>
        <p:spPr/>
        <p:txBody>
          <a:bodyPr>
            <a:normAutofit/>
          </a:bodyPr>
          <a:lstStyle/>
          <a:p>
            <a:r>
              <a:rPr lang="en-US" sz="3200" b="1" i="1" dirty="0"/>
              <a:t>Research objective</a:t>
            </a:r>
          </a:p>
        </p:txBody>
      </p:sp>
      <p:sp>
        <p:nvSpPr>
          <p:cNvPr id="3" name="Content Placeholder 2">
            <a:extLst>
              <a:ext uri="{FF2B5EF4-FFF2-40B4-BE49-F238E27FC236}">
                <a16:creationId xmlns:a16="http://schemas.microsoft.com/office/drawing/2014/main" id="{6BB8E2EE-9548-FBAF-128A-5A5AF31339DF}"/>
              </a:ext>
            </a:extLst>
          </p:cNvPr>
          <p:cNvSpPr>
            <a:spLocks noGrp="1"/>
          </p:cNvSpPr>
          <p:nvPr>
            <p:ph idx="1"/>
          </p:nvPr>
        </p:nvSpPr>
        <p:spPr>
          <a:xfrm>
            <a:off x="838200" y="1110343"/>
            <a:ext cx="10515600" cy="5094514"/>
          </a:xfrm>
        </p:spPr>
        <p:txBody>
          <a:bodyPr/>
          <a:lstStyle/>
          <a:p>
            <a:r>
              <a:rPr lang="en-US" dirty="0"/>
              <a:t>The research </a:t>
            </a:r>
            <a:r>
              <a:rPr lang="en-US" dirty="0" err="1"/>
              <a:t>aimes</a:t>
            </a:r>
            <a:r>
              <a:rPr lang="en-US" dirty="0"/>
              <a:t> to</a:t>
            </a:r>
            <a:endParaRPr lang="ar-IQ" dirty="0"/>
          </a:p>
          <a:p>
            <a:pPr marL="0" indent="0">
              <a:buNone/>
            </a:pPr>
            <a:r>
              <a:rPr lang="en-US" dirty="0"/>
              <a:t>1- Identify the importance of artificial intelligence in the educational process</a:t>
            </a:r>
            <a:r>
              <a:rPr lang="ar-IQ" dirty="0"/>
              <a:t>.</a:t>
            </a:r>
          </a:p>
          <a:p>
            <a:pPr marL="0" indent="0">
              <a:buNone/>
            </a:pPr>
            <a:r>
              <a:rPr lang="en-US" dirty="0"/>
              <a:t>2- The use of artificial intelligence in education allows improving the level of students and enhancing the effectiveness of the learning process through advanced technology and innovative solutions​</a:t>
            </a:r>
            <a:r>
              <a:rPr lang="ar-IQ" dirty="0"/>
              <a:t>.</a:t>
            </a:r>
          </a:p>
          <a:p>
            <a:pPr marL="0" indent="0" algn="r">
              <a:buNone/>
            </a:pPr>
            <a:endParaRPr lang="en-US" dirty="0"/>
          </a:p>
        </p:txBody>
      </p:sp>
    </p:spTree>
    <p:extLst>
      <p:ext uri="{BB962C8B-B14F-4D97-AF65-F5344CB8AC3E}">
        <p14:creationId xmlns:p14="http://schemas.microsoft.com/office/powerpoint/2010/main" val="352897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F00E-F263-6241-7843-79DD280092F6}"/>
              </a:ext>
            </a:extLst>
          </p:cNvPr>
          <p:cNvSpPr>
            <a:spLocks noGrp="1"/>
          </p:cNvSpPr>
          <p:nvPr>
            <p:ph type="title"/>
          </p:nvPr>
        </p:nvSpPr>
        <p:spPr>
          <a:xfrm>
            <a:off x="838200" y="410547"/>
            <a:ext cx="10515600" cy="1017037"/>
          </a:xfrm>
        </p:spPr>
        <p:txBody>
          <a:bodyPr>
            <a:normAutofit fontScale="90000"/>
          </a:bodyPr>
          <a:lstStyle/>
          <a:p>
            <a:pPr algn="ctr"/>
            <a:r>
              <a:rPr lang="en-US" sz="3600" b="1" i="1" dirty="0">
                <a:latin typeface="Unikurd Jino" pitchFamily="34" charset="-78"/>
                <a:cs typeface="Unikurd Jino" pitchFamily="34" charset="-78"/>
              </a:rPr>
              <a:t>The Importance of Research for the University </a:t>
            </a:r>
            <a:br>
              <a:rPr lang="ar-IQ" sz="4400" b="1" i="1" dirty="0">
                <a:latin typeface="Unikurd Jino" pitchFamily="34" charset="-78"/>
                <a:cs typeface="Unikurd Jino" pitchFamily="34" charset="-78"/>
              </a:rPr>
            </a:br>
            <a:endParaRPr lang="en-US" i="1" dirty="0"/>
          </a:p>
        </p:txBody>
      </p:sp>
      <p:sp>
        <p:nvSpPr>
          <p:cNvPr id="3" name="Content Placeholder 2">
            <a:extLst>
              <a:ext uri="{FF2B5EF4-FFF2-40B4-BE49-F238E27FC236}">
                <a16:creationId xmlns:a16="http://schemas.microsoft.com/office/drawing/2014/main" id="{B4537049-417B-F0C0-E93E-40773FADD2C4}"/>
              </a:ext>
            </a:extLst>
          </p:cNvPr>
          <p:cNvSpPr>
            <a:spLocks noGrp="1"/>
          </p:cNvSpPr>
          <p:nvPr>
            <p:ph idx="1"/>
          </p:nvPr>
        </p:nvSpPr>
        <p:spPr>
          <a:xfrm>
            <a:off x="838200" y="1194318"/>
            <a:ext cx="10515600" cy="4982645"/>
          </a:xfrm>
        </p:spPr>
        <p:txBody>
          <a:bodyPr>
            <a:normAutofit/>
          </a:bodyPr>
          <a:lstStyle/>
          <a:p>
            <a:pPr>
              <a:lnSpc>
                <a:spcPct val="150000"/>
              </a:lnSpc>
            </a:pPr>
            <a:r>
              <a:rPr lang="en-US" dirty="0"/>
              <a:t>The university is considered one of the most important social institutions that works to prepare qualified and trained individuals in various fields, professions and specializations. Improving the quality of higher education means achieving development and improvement in the university education system. This includes raising the level of academic programs, modernizing curricula, developing teaching and evaluation methods, improving the scientific research environment, encouraging innovation, increasing business, and enhancing communication and cooperation with universities, as artificial intelligence is considered one of the modern sciences and computer science.​He believes that “AI may replace the human factor in all fields in the long term</a:t>
            </a:r>
          </a:p>
        </p:txBody>
      </p:sp>
    </p:spTree>
    <p:extLst>
      <p:ext uri="{BB962C8B-B14F-4D97-AF65-F5344CB8AC3E}">
        <p14:creationId xmlns:p14="http://schemas.microsoft.com/office/powerpoint/2010/main" val="2669960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I in Education PPT Slide 3">
            <a:extLst>
              <a:ext uri="{FF2B5EF4-FFF2-40B4-BE49-F238E27FC236}">
                <a16:creationId xmlns:a16="http://schemas.microsoft.com/office/drawing/2014/main" id="{3259B3DB-4DF7-5AAA-78C5-F34EA7F395D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3279" y="625152"/>
            <a:ext cx="9429015" cy="6002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158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393A38-0ECE-CD44-8715-6BCEB8D3C27F}"/>
              </a:ext>
            </a:extLst>
          </p:cNvPr>
          <p:cNvSpPr>
            <a:spLocks noGrp="1"/>
          </p:cNvSpPr>
          <p:nvPr>
            <p:ph idx="1"/>
          </p:nvPr>
        </p:nvSpPr>
        <p:spPr>
          <a:xfrm>
            <a:off x="838200" y="410547"/>
            <a:ext cx="10515600" cy="5766416"/>
          </a:xfrm>
        </p:spPr>
        <p:txBody>
          <a:bodyPr>
            <a:normAutofit/>
          </a:bodyPr>
          <a:lstStyle/>
          <a:p>
            <a:pPr marL="0" indent="0" algn="ctr">
              <a:buNone/>
            </a:pPr>
            <a:endParaRPr lang="ar-IQ" sz="4400" dirty="0"/>
          </a:p>
          <a:p>
            <a:pPr marL="0" indent="0" algn="ctr">
              <a:buNone/>
            </a:pPr>
            <a:endParaRPr lang="ar-IQ" sz="4400" dirty="0"/>
          </a:p>
          <a:p>
            <a:pPr marL="0" indent="0" algn="ctr">
              <a:buNone/>
            </a:pPr>
            <a:endParaRPr lang="ar-IQ" sz="4400" dirty="0"/>
          </a:p>
          <a:p>
            <a:pPr marL="0" indent="0" algn="ctr">
              <a:buNone/>
            </a:pPr>
            <a:r>
              <a:rPr lang="en-US" sz="4400" dirty="0"/>
              <a:t>Thank you for listening</a:t>
            </a:r>
          </a:p>
        </p:txBody>
      </p:sp>
    </p:spTree>
    <p:extLst>
      <p:ext uri="{BB962C8B-B14F-4D97-AF65-F5344CB8AC3E}">
        <p14:creationId xmlns:p14="http://schemas.microsoft.com/office/powerpoint/2010/main" val="157899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239</TotalTime>
  <Words>230</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Century Gothic</vt:lpstr>
      <vt:lpstr>Unikurd Jino</vt:lpstr>
      <vt:lpstr>Wingdings 3</vt:lpstr>
      <vt:lpstr>Ion</vt:lpstr>
      <vt:lpstr>A statistical study on the role of artificial intelligence in developing education from the point of view of higher education students at the College of Administration and Economics  Supervised by  Lec:Esraa  A. Haydier    Prepared by students Abdullsamad mohammed Ahmad                          Pola Sardar Hussein               Ibrahim Abdullah Ahmad </vt:lpstr>
      <vt:lpstr>Research objective</vt:lpstr>
      <vt:lpstr>The Importance of Research for the University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statistical study on the role of artificial intelligence in developing education from the point of view of higher education students at the College of Administration and Economics  Supervised by  Ms.Esraa  A. Haydier   Prepared by students Abdullsamad mohammed Ahmad                                           Ibrahim Abdullah Ahmad Pola Sardar Hussein</dc:title>
  <dc:creator>lenovo thinkboook</dc:creator>
  <cp:lastModifiedBy>lenovo thinkboook</cp:lastModifiedBy>
  <cp:revision>8</cp:revision>
  <dcterms:created xsi:type="dcterms:W3CDTF">2024-02-08T20:51:21Z</dcterms:created>
  <dcterms:modified xsi:type="dcterms:W3CDTF">2024-02-13T20:55:04Z</dcterms:modified>
</cp:coreProperties>
</file>